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64" r:id="rId4"/>
    <p:sldId id="265" r:id="rId5"/>
    <p:sldId id="266" r:id="rId6"/>
    <p:sldId id="268" r:id="rId7"/>
    <p:sldId id="267" r:id="rId8"/>
    <p:sldId id="270" r:id="rId9"/>
    <p:sldId id="269" r:id="rId10"/>
    <p:sldId id="272" r:id="rId11"/>
    <p:sldId id="273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63336"/>
    <a:srgbClr val="081314"/>
    <a:srgbClr val="091515"/>
    <a:srgbClr val="060D0E"/>
    <a:srgbClr val="081313"/>
    <a:srgbClr val="131313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23" autoAdjust="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50057-ECF9-4523-B2AF-ACBB501CC067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030E0-8CBD-4F0E-B353-B28DFE991A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23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030E0-8CBD-4F0E-B353-B28DFE991A0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4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97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3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092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9179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790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577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136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35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34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18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73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43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47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62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31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08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70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07D572-E1CD-4492-9696-90BC7ADDDCE3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EF612-1969-4293-B3BA-A0E79874E4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118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17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892C3A4-8C52-49B8-BDCD-B8946F0DD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24" y="1492564"/>
            <a:ext cx="8290676" cy="42164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C79D4B-A638-48DA-8FDD-66A3ACF9F77C}"/>
              </a:ext>
            </a:extLst>
          </p:cNvPr>
          <p:cNvSpPr/>
          <p:nvPr/>
        </p:nvSpPr>
        <p:spPr>
          <a:xfrm>
            <a:off x="1017030" y="0"/>
            <a:ext cx="657808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60000">
                <a:srgbClr val="000000">
                  <a:alpha val="80000"/>
                </a:srgbClr>
              </a:gs>
              <a:gs pos="40000">
                <a:srgbClr val="000000">
                  <a:alpha val="90000"/>
                </a:srgbClr>
              </a:gs>
              <a:gs pos="20000">
                <a:srgbClr val="000000">
                  <a:alpha val="95000"/>
                </a:srgbClr>
              </a:gs>
              <a:gs pos="80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D675E-FF5D-4D0A-840A-DA0463C12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dirty="0"/>
              <a:t>Improving ViT Efficiency for MOT: Dynamic Tokenization</a:t>
            </a:r>
            <a:endParaRPr lang="en-GB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EDC94-29DA-4B48-BD4E-7D64E0DF9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 dirty="0"/>
              <a:t>Ug research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3C66E-195A-48A3-AE7D-215A73262347}"/>
              </a:ext>
            </a:extLst>
          </p:cNvPr>
          <p:cNvSpPr txBox="1"/>
          <p:nvPr/>
        </p:nvSpPr>
        <p:spPr>
          <a:xfrm>
            <a:off x="477980" y="5476992"/>
            <a:ext cx="215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Benjamin Sanati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8F619-C9DA-4B90-866C-58936BFE4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796" y="-1"/>
            <a:ext cx="2348204" cy="391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76475-95FB-46C1-B038-D881E602837B}"/>
              </a:ext>
            </a:extLst>
          </p:cNvPr>
          <p:cNvSpPr txBox="1"/>
          <p:nvPr/>
        </p:nvSpPr>
        <p:spPr>
          <a:xfrm>
            <a:off x="3979334" y="5713654"/>
            <a:ext cx="6273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1. Vision Transformer model Architecture </a:t>
            </a:r>
          </a:p>
          <a:p>
            <a:r>
              <a:rPr lang="en-GB" sz="800" dirty="0"/>
              <a:t>Source: A. </a:t>
            </a:r>
            <a:r>
              <a:rPr lang="en-GB" sz="800" dirty="0" err="1"/>
              <a:t>Dosovitskiy</a:t>
            </a:r>
            <a:r>
              <a:rPr lang="en-GB" sz="800" dirty="0"/>
              <a:t>, L. Beyer, A. Kolesnikov, D. </a:t>
            </a:r>
            <a:r>
              <a:rPr lang="en-GB" sz="800" dirty="0" err="1"/>
              <a:t>Weissenborn</a:t>
            </a:r>
            <a:r>
              <a:rPr lang="en-GB" sz="800" dirty="0"/>
              <a:t>, X. </a:t>
            </a:r>
            <a:r>
              <a:rPr lang="en-GB" sz="800" dirty="0" err="1"/>
              <a:t>Zhai</a:t>
            </a:r>
            <a:r>
              <a:rPr lang="en-GB" sz="800" dirty="0"/>
              <a:t>, T. </a:t>
            </a:r>
            <a:r>
              <a:rPr lang="en-GB" sz="800" dirty="0" err="1"/>
              <a:t>Unterthiner</a:t>
            </a:r>
            <a:r>
              <a:rPr lang="en-GB" sz="800" dirty="0"/>
              <a:t>, M. </a:t>
            </a:r>
            <a:r>
              <a:rPr lang="en-GB" sz="800" dirty="0" err="1"/>
              <a:t>Dehghani</a:t>
            </a:r>
            <a:r>
              <a:rPr lang="en-GB" sz="800" dirty="0"/>
              <a:t>, M. </a:t>
            </a:r>
            <a:r>
              <a:rPr lang="en-GB" sz="800" dirty="0" err="1"/>
              <a:t>Minderer</a:t>
            </a:r>
            <a:r>
              <a:rPr lang="en-GB" sz="800" dirty="0"/>
              <a:t>, G. </a:t>
            </a:r>
            <a:r>
              <a:rPr lang="en-GB" sz="800" dirty="0" err="1"/>
              <a:t>Heigold</a:t>
            </a:r>
            <a:r>
              <a:rPr lang="en-GB" sz="800" dirty="0"/>
              <a:t>, S. </a:t>
            </a:r>
            <a:r>
              <a:rPr lang="en-GB" sz="800" dirty="0" err="1"/>
              <a:t>Gelly</a:t>
            </a:r>
            <a:r>
              <a:rPr lang="en-GB" sz="800" dirty="0"/>
              <a:t> et al., “An image is worth 16x16 words: Transformers for image recognition at scale,” </a:t>
            </a:r>
            <a:r>
              <a:rPr lang="en-GB" sz="800" dirty="0" err="1"/>
              <a:t>arXiv</a:t>
            </a:r>
            <a:r>
              <a:rPr lang="en-GB" sz="800" dirty="0"/>
              <a:t> preprint arXiv:2010.11929, 2020</a:t>
            </a:r>
          </a:p>
        </p:txBody>
      </p:sp>
    </p:spTree>
    <p:extLst>
      <p:ext uri="{BB962C8B-B14F-4D97-AF65-F5344CB8AC3E}">
        <p14:creationId xmlns:p14="http://schemas.microsoft.com/office/powerpoint/2010/main" val="2756632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CFC-4A78-490B-9A28-429322A1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368051"/>
            <a:ext cx="9404723" cy="1400530"/>
          </a:xfrm>
        </p:spPr>
        <p:txBody>
          <a:bodyPr>
            <a:normAutofit/>
          </a:bodyPr>
          <a:lstStyle/>
          <a:p>
            <a:r>
              <a:rPr lang="en-GB" dirty="0"/>
              <a:t>Training and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1631C1-AFAF-4A6F-8C33-80A846DC1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346200"/>
                <a:ext cx="8946541" cy="538480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model is trained on the federated loss function, as stated in </a:t>
                </a:r>
                <a:r>
                  <a:rPr lang="en-GB" dirty="0" err="1"/>
                  <a:t>ViTDet</a:t>
                </a:r>
                <a:r>
                  <a:rPr lang="en-GB" dirty="0"/>
                  <a:t> paper</a:t>
                </a:r>
              </a:p>
              <a:p>
                <a:r>
                  <a:rPr lang="en-GB" dirty="0"/>
                  <a:t>Adam optimizer used to optimize the model </a:t>
                </a:r>
              </a:p>
              <a:p>
                <a:r>
                  <a:rPr lang="en-GB" dirty="0"/>
                  <a:t>Improve convergence by also using </a:t>
                </a:r>
                <a:r>
                  <a:rPr lang="en-GB" dirty="0" err="1"/>
                  <a:t>AMSgrad</a:t>
                </a:r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Avoid large changes in step size</a:t>
                </a:r>
              </a:p>
              <a:p>
                <a:r>
                  <a:rPr lang="en-GB" dirty="0" err="1"/>
                  <a:t>ViTDet</a:t>
                </a:r>
                <a:r>
                  <a:rPr lang="en-GB" dirty="0"/>
                  <a:t> results on the MOT17 test dataset after pre-trained on COCO and trained on MOT17 train dataset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Average</m:t>
                    </m:r>
                    <m:r>
                      <m:rPr>
                        <m:nor/>
                      </m:rPr>
                      <a:rPr lang="en-GB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i="0" dirty="0" err="1" smtClean="0">
                        <a:latin typeface="Cambria Math" panose="02040503050406030204" pitchFamily="18" charset="0"/>
                      </a:rPr>
                      <m:t>IoU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=0.77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0" i="0" dirty="0" smtClean="0">
                        <a:latin typeface="Cambria Math" panose="02040503050406030204" pitchFamily="18" charset="0"/>
                      </a:rPr>
                      <m:t>mAP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60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Average</m:t>
                    </m:r>
                    <m:r>
                      <m:rPr>
                        <m:nor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inference</m:t>
                    </m:r>
                    <m:r>
                      <m:rPr>
                        <m:nor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.277</m:t>
                    </m:r>
                    <m:r>
                      <m:rPr>
                        <m:nor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GB" i="0" dirty="0" smtClean="0">
                        <a:latin typeface="Cambria Math" panose="02040503050406030204" pitchFamily="18" charset="0"/>
                      </a:rPr>
                      <m:t>frame</m:t>
                    </m:r>
                  </m:oMath>
                </a14:m>
                <a:endParaRPr lang="en-GB" dirty="0"/>
              </a:p>
              <a:p>
                <a:r>
                  <a:rPr lang="en-GB" dirty="0"/>
                  <a:t>FPS will improve when the object detector is integrated with Deep-SORT for a DBT, however, we are interested in the object detectors performance with a video feed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1631C1-AFAF-4A6F-8C33-80A846DC1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346200"/>
                <a:ext cx="8946541" cy="5384800"/>
              </a:xfrm>
              <a:blipFill>
                <a:blip r:embed="rId2"/>
                <a:stretch>
                  <a:fillRect l="-341" t="-680" r="-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11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CFC-4A78-490B-9A28-429322A1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368051"/>
            <a:ext cx="9404723" cy="1400530"/>
          </a:xfrm>
        </p:spPr>
        <p:txBody>
          <a:bodyPr>
            <a:normAutofit/>
          </a:bodyPr>
          <a:lstStyle/>
          <a:p>
            <a:r>
              <a:rPr lang="en-GB" dirty="0"/>
              <a:t>Conclusion and Future Work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BC6E6A3-92C5-43A2-BEB1-C558BD5F9EF8}"/>
              </a:ext>
            </a:extLst>
          </p:cNvPr>
          <p:cNvSpPr txBox="1">
            <a:spLocks/>
          </p:cNvSpPr>
          <p:nvPr/>
        </p:nvSpPr>
        <p:spPr>
          <a:xfrm>
            <a:off x="233891" y="1225674"/>
            <a:ext cx="10239375" cy="53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/>
              <a:t>Ambitious project, given time frame</a:t>
            </a:r>
          </a:p>
          <a:p>
            <a:r>
              <a:rPr lang="en-GB" dirty="0"/>
              <a:t>A plethora of material learned </a:t>
            </a:r>
          </a:p>
          <a:p>
            <a:r>
              <a:rPr lang="en-GB" dirty="0"/>
              <a:t>Major accomplishments:</a:t>
            </a:r>
          </a:p>
          <a:p>
            <a:pPr lvl="1"/>
            <a:r>
              <a:rPr lang="en-GB" dirty="0"/>
              <a:t>Efficient video loading using sparse temporal sampling</a:t>
            </a:r>
          </a:p>
          <a:p>
            <a:pPr lvl="1"/>
            <a:r>
              <a:rPr lang="en-US" dirty="0" err="1"/>
              <a:t>ViTDet</a:t>
            </a:r>
            <a:r>
              <a:rPr lang="en-US" dirty="0"/>
              <a:t> was trained and implemented on the MOT17 dataset</a:t>
            </a:r>
          </a:p>
          <a:p>
            <a:pPr lvl="2"/>
            <a:r>
              <a:rPr lang="en-US" dirty="0"/>
              <a:t>Transfer Learning from MS COCO pre-trained model</a:t>
            </a:r>
          </a:p>
          <a:p>
            <a:pPr lvl="1"/>
            <a:r>
              <a:rPr lang="en-US" dirty="0" err="1"/>
              <a:t>ViTDet</a:t>
            </a:r>
            <a:r>
              <a:rPr lang="en-US" dirty="0"/>
              <a:t> was evaluated on a video input feed</a:t>
            </a:r>
          </a:p>
          <a:p>
            <a:pPr lvl="1"/>
            <a:r>
              <a:rPr lang="en-US" dirty="0"/>
              <a:t>An A-ViT module was implemented into a normal ViT for classification</a:t>
            </a:r>
          </a:p>
          <a:p>
            <a:r>
              <a:rPr lang="en-GB" dirty="0"/>
              <a:t>Future work</a:t>
            </a:r>
          </a:p>
          <a:p>
            <a:pPr lvl="1"/>
            <a:r>
              <a:rPr lang="en-US" dirty="0"/>
              <a:t>A-ViT module will be implemented into the </a:t>
            </a:r>
            <a:r>
              <a:rPr lang="en-US" dirty="0" err="1"/>
              <a:t>ViTDet</a:t>
            </a:r>
            <a:r>
              <a:rPr lang="en-US" dirty="0"/>
              <a:t> object detector</a:t>
            </a:r>
            <a:endParaRPr lang="en-GB" dirty="0"/>
          </a:p>
          <a:p>
            <a:pPr lvl="1"/>
            <a:r>
              <a:rPr lang="en-GB" dirty="0"/>
              <a:t>Implement object detector with Deep-SORT for improved tracking performance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83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CFC-4A78-490B-9A28-429322A1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368051"/>
            <a:ext cx="9404723" cy="1400530"/>
          </a:xfrm>
        </p:spPr>
        <p:txBody>
          <a:bodyPr>
            <a:normAutofit/>
          </a:bodyPr>
          <a:lstStyle/>
          <a:p>
            <a:r>
              <a:rPr lang="en-GB" dirty="0"/>
              <a:t>Thank you for listening!</a:t>
            </a:r>
            <a:br>
              <a:rPr lang="en-GB" dirty="0"/>
            </a:br>
            <a:r>
              <a:rPr lang="en-GB" dirty="0"/>
              <a:t>Q&amp;A</a:t>
            </a:r>
          </a:p>
        </p:txBody>
      </p:sp>
      <p:pic>
        <p:nvPicPr>
          <p:cNvPr id="3" name="MOT_experiment_vid2">
            <a:hlinkClick r:id="" action="ppaction://media"/>
            <a:extLst>
              <a:ext uri="{FF2B5EF4-FFF2-40B4-BE49-F238E27FC236}">
                <a16:creationId xmlns:a16="http://schemas.microsoft.com/office/drawing/2014/main" id="{C83A0BE9-A9AA-432E-AC15-978D9763C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26754" y="1528481"/>
            <a:ext cx="4961468" cy="4961468"/>
          </a:xfrm>
          <a:prstGeom prst="rect">
            <a:avLst/>
          </a:prstGeom>
        </p:spPr>
      </p:pic>
      <p:pic>
        <p:nvPicPr>
          <p:cNvPr id="4" name="MOT_experiment_vid">
            <a:hlinkClick r:id="" action="ppaction://media"/>
            <a:extLst>
              <a:ext uri="{FF2B5EF4-FFF2-40B4-BE49-F238E27FC236}">
                <a16:creationId xmlns:a16="http://schemas.microsoft.com/office/drawing/2014/main" id="{10FA1CCE-A040-493E-AA16-76FC04C9C594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217" y="1768581"/>
            <a:ext cx="4670922" cy="46709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9B24BD-5E0D-42D7-92A6-6BE4F9883207}"/>
              </a:ext>
            </a:extLst>
          </p:cNvPr>
          <p:cNvSpPr txBox="1"/>
          <p:nvPr/>
        </p:nvSpPr>
        <p:spPr>
          <a:xfrm>
            <a:off x="812801" y="6439501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 3. </a:t>
            </a:r>
            <a:r>
              <a:rPr lang="en-GB" dirty="0" err="1"/>
              <a:t>ViTDet</a:t>
            </a:r>
            <a:r>
              <a:rPr lang="en-GB" dirty="0"/>
              <a:t>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4CD05-6F2C-4D9A-A4C9-A871E9B30F3D}"/>
              </a:ext>
            </a:extLst>
          </p:cNvPr>
          <p:cNvSpPr txBox="1"/>
          <p:nvPr/>
        </p:nvSpPr>
        <p:spPr>
          <a:xfrm>
            <a:off x="6705601" y="6501649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 4. </a:t>
            </a:r>
            <a:r>
              <a:rPr lang="en-GB" dirty="0" err="1"/>
              <a:t>ViTDet</a:t>
            </a:r>
            <a:r>
              <a:rPr lang="en-GB" dirty="0"/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53898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CFC-4A78-490B-9A28-429322A1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368051"/>
            <a:ext cx="9404723" cy="1400530"/>
          </a:xfrm>
        </p:spPr>
        <p:txBody>
          <a:bodyPr>
            <a:normAutofit/>
          </a:bodyPr>
          <a:lstStyle/>
          <a:p>
            <a:r>
              <a:rPr lang="en-GB" dirty="0"/>
              <a:t>Transformers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FBF2177-25E9-4115-B257-54C7ECA52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774" y="1598813"/>
                <a:ext cx="7829021" cy="50305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Consist of encoder and decoder layers to generate an output sequence</a:t>
                </a:r>
              </a:p>
              <a:p>
                <a:r>
                  <a:rPr lang="en-US" dirty="0"/>
                  <a:t>Use attention mechanisms to derive a representation of a sequence and to produce multiple attention scores for each word in the sequence</a:t>
                </a:r>
              </a:p>
              <a:p>
                <a:r>
                  <a:rPr lang="en-US" dirty="0"/>
                  <a:t>Self-attention identifies dependencies between different inputs in an input sequence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FBF2177-25E9-4115-B257-54C7ECA52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774" y="1598813"/>
                <a:ext cx="7829021" cy="5030587"/>
              </a:xfrm>
              <a:blipFill>
                <a:blip r:embed="rId2"/>
                <a:stretch>
                  <a:fillRect l="-389" t="-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ransformers In NLP | State-Of-The-Art-Models">
            <a:extLst>
              <a:ext uri="{FF2B5EF4-FFF2-40B4-BE49-F238E27FC236}">
                <a16:creationId xmlns:a16="http://schemas.microsoft.com/office/drawing/2014/main" id="{08068E85-C9DA-4347-9D79-676C9C035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52" y="991349"/>
            <a:ext cx="3989766" cy="515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20330-69CB-48EF-8120-09334C0DD30E}"/>
              </a:ext>
            </a:extLst>
          </p:cNvPr>
          <p:cNvSpPr txBox="1"/>
          <p:nvPr/>
        </p:nvSpPr>
        <p:spPr>
          <a:xfrm>
            <a:off x="7823200" y="6148333"/>
            <a:ext cx="436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2. Transformer model Architecture</a:t>
            </a:r>
          </a:p>
          <a:p>
            <a:r>
              <a:rPr lang="en-GB" sz="800" dirty="0"/>
              <a:t>Source:  A. Vaswani, N. </a:t>
            </a:r>
            <a:r>
              <a:rPr lang="en-GB" sz="800" dirty="0" err="1"/>
              <a:t>Shazeer</a:t>
            </a:r>
            <a:r>
              <a:rPr lang="en-GB" sz="800" dirty="0"/>
              <a:t>, N. Parmar, J. </a:t>
            </a:r>
            <a:r>
              <a:rPr lang="en-GB" sz="800" dirty="0" err="1"/>
              <a:t>Uszkoreit</a:t>
            </a:r>
            <a:r>
              <a:rPr lang="en-GB" sz="800" dirty="0"/>
              <a:t>, L. Jones, A. N. Gomez, Ł. Kaiser, and I. </a:t>
            </a:r>
            <a:r>
              <a:rPr lang="en-GB" sz="800" dirty="0" err="1"/>
              <a:t>Polosukhin</a:t>
            </a:r>
            <a:r>
              <a:rPr lang="en-GB" sz="800" dirty="0"/>
              <a:t>, “Attention is all you need,” Advances in neural information processing systems, vol. 30, 2017.</a:t>
            </a:r>
          </a:p>
        </p:txBody>
      </p:sp>
    </p:spTree>
    <p:extLst>
      <p:ext uri="{BB962C8B-B14F-4D97-AF65-F5344CB8AC3E}">
        <p14:creationId xmlns:p14="http://schemas.microsoft.com/office/powerpoint/2010/main" val="379493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CFC-4A78-490B-9A28-429322A1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368051"/>
            <a:ext cx="9404723" cy="1400530"/>
          </a:xfrm>
        </p:spPr>
        <p:txBody>
          <a:bodyPr>
            <a:normAutofit/>
          </a:bodyPr>
          <a:lstStyle/>
          <a:p>
            <a:r>
              <a:rPr lang="en-GB" dirty="0"/>
              <a:t>Vision Transformers (ViT)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BF2177-25E9-4115-B257-54C7ECA5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35" y="1195365"/>
            <a:ext cx="5909086" cy="5554792"/>
          </a:xfrm>
        </p:spPr>
        <p:txBody>
          <a:bodyPr/>
          <a:lstStyle/>
          <a:p>
            <a:r>
              <a:rPr lang="en-US" dirty="0"/>
              <a:t>ViTs are altered transformers for CV tasks</a:t>
            </a:r>
          </a:p>
          <a:p>
            <a:r>
              <a:rPr lang="en-US" dirty="0"/>
              <a:t>An image is split into patches </a:t>
            </a:r>
            <a:r>
              <a:rPr lang="en-GB" dirty="0"/>
              <a:t>and </a:t>
            </a:r>
            <a:r>
              <a:rPr lang="en-US" dirty="0"/>
              <a:t>then tokenized</a:t>
            </a:r>
          </a:p>
          <a:p>
            <a:r>
              <a:rPr lang="en-US" dirty="0"/>
              <a:t>The tokens are passed to an encoder stack </a:t>
            </a:r>
          </a:p>
          <a:p>
            <a:r>
              <a:rPr lang="en-US" dirty="0"/>
              <a:t>Encoder output is passed to an MLP head and then classified</a:t>
            </a:r>
          </a:p>
          <a:p>
            <a:r>
              <a:rPr lang="en-US" dirty="0" err="1"/>
              <a:t>ViTs</a:t>
            </a:r>
            <a:r>
              <a:rPr lang="en-US" dirty="0"/>
              <a:t> have less inductive bias than CNNs</a:t>
            </a:r>
          </a:p>
          <a:p>
            <a:pPr lvl="1"/>
            <a:r>
              <a:rPr lang="en-US" dirty="0"/>
              <a:t>Self-attention is a global mechanism</a:t>
            </a:r>
          </a:p>
          <a:p>
            <a:pPr lvl="1"/>
            <a:r>
              <a:rPr lang="en-US" dirty="0"/>
              <a:t>Do not possess locality and translational equivariance</a:t>
            </a:r>
          </a:p>
          <a:p>
            <a:pPr lvl="1"/>
            <a:r>
              <a:rPr lang="en-US" dirty="0"/>
              <a:t>Both are present in the CNNs convolution operation</a:t>
            </a:r>
          </a:p>
          <a:p>
            <a:endParaRPr lang="en-GB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160F614-0D26-42AB-BA80-86441A745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94" y="2161698"/>
            <a:ext cx="5909086" cy="3005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2A5EF-3F13-47EA-8ED1-96E95A25648B}"/>
              </a:ext>
            </a:extLst>
          </p:cNvPr>
          <p:cNvSpPr txBox="1"/>
          <p:nvPr/>
        </p:nvSpPr>
        <p:spPr>
          <a:xfrm>
            <a:off x="5981737" y="5190675"/>
            <a:ext cx="6273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3. Vision Transformer model Architecture </a:t>
            </a:r>
          </a:p>
          <a:p>
            <a:r>
              <a:rPr lang="en-GB" sz="800" dirty="0"/>
              <a:t>Source: A. </a:t>
            </a:r>
            <a:r>
              <a:rPr lang="en-GB" sz="800" dirty="0" err="1"/>
              <a:t>Dosovitskiy</a:t>
            </a:r>
            <a:r>
              <a:rPr lang="en-GB" sz="800" dirty="0"/>
              <a:t>, L. Beyer, A. Kolesnikov, D. </a:t>
            </a:r>
            <a:r>
              <a:rPr lang="en-GB" sz="800" dirty="0" err="1"/>
              <a:t>Weissenborn</a:t>
            </a:r>
            <a:r>
              <a:rPr lang="en-GB" sz="800" dirty="0"/>
              <a:t>, X. </a:t>
            </a:r>
            <a:r>
              <a:rPr lang="en-GB" sz="800" dirty="0" err="1"/>
              <a:t>Zhai</a:t>
            </a:r>
            <a:r>
              <a:rPr lang="en-GB" sz="800" dirty="0"/>
              <a:t>, T. </a:t>
            </a:r>
            <a:r>
              <a:rPr lang="en-GB" sz="800" dirty="0" err="1"/>
              <a:t>Unterthiner</a:t>
            </a:r>
            <a:r>
              <a:rPr lang="en-GB" sz="800" dirty="0"/>
              <a:t>, M. </a:t>
            </a:r>
            <a:r>
              <a:rPr lang="en-GB" sz="800" dirty="0" err="1"/>
              <a:t>Dehghani</a:t>
            </a:r>
            <a:r>
              <a:rPr lang="en-GB" sz="800" dirty="0"/>
              <a:t>, M. </a:t>
            </a:r>
            <a:r>
              <a:rPr lang="en-GB" sz="800" dirty="0" err="1"/>
              <a:t>Minderer</a:t>
            </a:r>
            <a:r>
              <a:rPr lang="en-GB" sz="800" dirty="0"/>
              <a:t>, G. </a:t>
            </a:r>
            <a:r>
              <a:rPr lang="en-GB" sz="800" dirty="0" err="1"/>
              <a:t>Heigold</a:t>
            </a:r>
            <a:r>
              <a:rPr lang="en-GB" sz="800" dirty="0"/>
              <a:t>, S. </a:t>
            </a:r>
            <a:r>
              <a:rPr lang="en-GB" sz="800" dirty="0" err="1"/>
              <a:t>Gelly</a:t>
            </a:r>
            <a:r>
              <a:rPr lang="en-GB" sz="800" dirty="0"/>
              <a:t> et al., “An image is worth 16x16 words: Transformers for image recognition at scale,” </a:t>
            </a:r>
            <a:r>
              <a:rPr lang="en-GB" sz="800" dirty="0" err="1"/>
              <a:t>arXiv</a:t>
            </a:r>
            <a:r>
              <a:rPr lang="en-GB" sz="800" dirty="0"/>
              <a:t> preprint arXiv:2010.11929, 2020</a:t>
            </a:r>
          </a:p>
        </p:txBody>
      </p:sp>
    </p:spTree>
    <p:extLst>
      <p:ext uri="{BB962C8B-B14F-4D97-AF65-F5344CB8AC3E}">
        <p14:creationId xmlns:p14="http://schemas.microsoft.com/office/powerpoint/2010/main" val="2043188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670D70-084C-4F5A-B8D4-9E9F25F1A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822" y="2844196"/>
            <a:ext cx="4543190" cy="2245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77ECFC-4A78-490B-9A28-429322A1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368051"/>
            <a:ext cx="9404723" cy="1400530"/>
          </a:xfrm>
        </p:spPr>
        <p:txBody>
          <a:bodyPr>
            <a:normAutofit/>
          </a:bodyPr>
          <a:lstStyle/>
          <a:p>
            <a:r>
              <a:rPr lang="en-GB" dirty="0"/>
              <a:t>Dynamic Tokenization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BF2177-25E9-4115-B257-54C7ECA5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2" y="1126067"/>
            <a:ext cx="7541155" cy="567266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An adaptive computation technique </a:t>
            </a:r>
          </a:p>
          <a:p>
            <a:pPr lvl="1"/>
            <a:r>
              <a:rPr lang="en-GB" dirty="0"/>
              <a:t>Different inputs have different complexities and therefore computational requirements</a:t>
            </a:r>
          </a:p>
          <a:p>
            <a:endParaRPr lang="en-GB" dirty="0"/>
          </a:p>
          <a:p>
            <a:r>
              <a:rPr lang="en-GB" dirty="0"/>
              <a:t>Attention is sparse in </a:t>
            </a:r>
            <a:r>
              <a:rPr lang="en-GB" dirty="0" err="1"/>
              <a:t>ViTs</a:t>
            </a:r>
            <a:endParaRPr lang="en-GB" dirty="0"/>
          </a:p>
          <a:p>
            <a:r>
              <a:rPr lang="en-US" dirty="0"/>
              <a:t>A-ViT identifies spatial redundancy in images </a:t>
            </a:r>
          </a:p>
          <a:p>
            <a:pPr lvl="1"/>
            <a:r>
              <a:rPr lang="en-GB" dirty="0"/>
              <a:t>The corresponding redundant tokens are pruned</a:t>
            </a:r>
          </a:p>
          <a:p>
            <a:r>
              <a:rPr lang="en-GB" dirty="0"/>
              <a:t>A-ViT halts the computation for tokens at different </a:t>
            </a:r>
          </a:p>
          <a:p>
            <a:pPr marL="0" indent="0">
              <a:buNone/>
            </a:pPr>
            <a:r>
              <a:rPr lang="en-GB" dirty="0"/>
              <a:t>      model depths with a prediction module</a:t>
            </a:r>
          </a:p>
          <a:p>
            <a:pPr lvl="1"/>
            <a:r>
              <a:rPr lang="en-GB" dirty="0"/>
              <a:t>Prediction module derives a halting score to determine </a:t>
            </a:r>
          </a:p>
          <a:p>
            <a:pPr marL="457200" lvl="1" indent="0">
              <a:buNone/>
            </a:pPr>
            <a:r>
              <a:rPr lang="en-GB" dirty="0"/>
              <a:t>     the tokens to be pruned</a:t>
            </a:r>
          </a:p>
          <a:p>
            <a:pPr lvl="1"/>
            <a:r>
              <a:rPr lang="en-GB" dirty="0"/>
              <a:t>A-ViT module shown to prune tokens that are semantically redundant</a:t>
            </a:r>
          </a:p>
          <a:p>
            <a:pPr lvl="1"/>
            <a:r>
              <a:rPr lang="en-GB" dirty="0"/>
              <a:t>No extra learnable parameters</a:t>
            </a:r>
          </a:p>
          <a:p>
            <a:pPr lvl="1"/>
            <a:r>
              <a:rPr lang="en-GB" dirty="0"/>
              <a:t>Improved model throughput with minimal loss in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979C0-69A1-4A00-A85B-084BD6B9C934}"/>
              </a:ext>
            </a:extLst>
          </p:cNvPr>
          <p:cNvSpPr txBox="1"/>
          <p:nvPr/>
        </p:nvSpPr>
        <p:spPr>
          <a:xfrm>
            <a:off x="7586134" y="5201105"/>
            <a:ext cx="467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4. Example of A-ViT pruning tokens that are semantically redundant</a:t>
            </a:r>
          </a:p>
          <a:p>
            <a:r>
              <a:rPr lang="en-GB" sz="800" dirty="0"/>
              <a:t>Source: H. Yin, A. Vahdat, J. M. Alvarez, A. Mallya, J. Kautz, and P. </a:t>
            </a:r>
            <a:r>
              <a:rPr lang="en-GB" sz="800" dirty="0" err="1"/>
              <a:t>Molchanov</a:t>
            </a:r>
            <a:r>
              <a:rPr lang="en-GB" sz="800" dirty="0"/>
              <a:t>, “A-vit: Adaptive tokens for efficient vision transformer,” in Proceedings of the IEEE/CVF Conference on Computer Vision and Pattern Recognition, 2022, pp. 10 809–10 818.</a:t>
            </a:r>
          </a:p>
        </p:txBody>
      </p:sp>
    </p:spTree>
    <p:extLst>
      <p:ext uri="{BB962C8B-B14F-4D97-AF65-F5344CB8AC3E}">
        <p14:creationId xmlns:p14="http://schemas.microsoft.com/office/powerpoint/2010/main" val="405490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CFC-4A78-490B-9A28-429322A1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368051"/>
            <a:ext cx="9404723" cy="1400530"/>
          </a:xfrm>
        </p:spPr>
        <p:txBody>
          <a:bodyPr>
            <a:normAutofit/>
          </a:bodyPr>
          <a:lstStyle/>
          <a:p>
            <a:r>
              <a:rPr lang="en-GB" dirty="0"/>
              <a:t>Multiple Object Tracking (MOT)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BF2177-25E9-4115-B257-54C7ECA5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7" y="1737741"/>
            <a:ext cx="7169541" cy="4502192"/>
          </a:xfrm>
        </p:spPr>
        <p:txBody>
          <a:bodyPr>
            <a:normAutofit/>
          </a:bodyPr>
          <a:lstStyle/>
          <a:p>
            <a:r>
              <a:rPr lang="en-GB" dirty="0"/>
              <a:t>MOT is a CV task that includes object localization and tracking of its trajectory</a:t>
            </a:r>
          </a:p>
          <a:p>
            <a:r>
              <a:rPr lang="en-GB" dirty="0"/>
              <a:t>Detection Based Tracking (DBT) is the common paradigm used for MOT</a:t>
            </a:r>
          </a:p>
          <a:p>
            <a:pPr lvl="1"/>
            <a:r>
              <a:rPr lang="en-GB" dirty="0"/>
              <a:t>Object detector locates objects from the first to last frame</a:t>
            </a:r>
          </a:p>
          <a:p>
            <a:pPr lvl="1"/>
            <a:r>
              <a:rPr lang="en-GB" dirty="0"/>
              <a:t>MOT tracker (SORT or </a:t>
            </a:r>
            <a:r>
              <a:rPr lang="en-GB" dirty="0" err="1"/>
              <a:t>DeepSORT</a:t>
            </a:r>
            <a:r>
              <a:rPr lang="en-GB" dirty="0"/>
              <a:t>) links the objects to trajectories</a:t>
            </a:r>
          </a:p>
          <a:p>
            <a:r>
              <a:rPr lang="en-GB" dirty="0"/>
              <a:t>SORT </a:t>
            </a:r>
          </a:p>
          <a:p>
            <a:pPr lvl="1"/>
            <a:r>
              <a:rPr lang="en-GB" dirty="0"/>
              <a:t>Uses a Kalman filter to track objects in image space </a:t>
            </a:r>
          </a:p>
          <a:p>
            <a:pPr lvl="1"/>
            <a:r>
              <a:rPr lang="en-GB" dirty="0"/>
              <a:t>Uses the Hungarian algorithm for object matching</a:t>
            </a:r>
          </a:p>
        </p:txBody>
      </p:sp>
      <p:pic>
        <p:nvPicPr>
          <p:cNvPr id="3" name="test_video_gt-pred">
            <a:hlinkClick r:id="" action="ppaction://media"/>
            <a:extLst>
              <a:ext uri="{FF2B5EF4-FFF2-40B4-BE49-F238E27FC236}">
                <a16:creationId xmlns:a16="http://schemas.microsoft.com/office/drawing/2014/main" id="{F4C939FB-3BD6-4578-9E00-D302401CB9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8468" y="1086203"/>
            <a:ext cx="4876800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EBBBD9-5E67-4B51-B19F-B1C59A2ACAE7}"/>
              </a:ext>
            </a:extLst>
          </p:cNvPr>
          <p:cNvSpPr txBox="1"/>
          <p:nvPr/>
        </p:nvSpPr>
        <p:spPr>
          <a:xfrm>
            <a:off x="7198468" y="5963003"/>
            <a:ext cx="467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 1. Example of a Tracking task with ground-truth and a dummy prediction example</a:t>
            </a:r>
          </a:p>
        </p:txBody>
      </p:sp>
    </p:spTree>
    <p:extLst>
      <p:ext uri="{BB962C8B-B14F-4D97-AF65-F5344CB8AC3E}">
        <p14:creationId xmlns:p14="http://schemas.microsoft.com/office/powerpoint/2010/main" val="195788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CFC-4A78-490B-9A28-429322A1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368051"/>
            <a:ext cx="9404723" cy="1400530"/>
          </a:xfrm>
        </p:spPr>
        <p:txBody>
          <a:bodyPr>
            <a:normAutofit/>
          </a:bodyPr>
          <a:lstStyle/>
          <a:p>
            <a:r>
              <a:rPr lang="en-GB" dirty="0"/>
              <a:t>Project Aims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BF2177-25E9-4115-B257-54C7ECA5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778" y="1544918"/>
            <a:ext cx="9597114" cy="45521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Ambitious project</a:t>
            </a:r>
          </a:p>
          <a:p>
            <a:r>
              <a:rPr lang="en-GB" dirty="0"/>
              <a:t>At the time of writing, little work has been done with ViT object detectors on video inputs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Goals:</a:t>
            </a:r>
          </a:p>
          <a:p>
            <a:pPr lvl="1"/>
            <a:r>
              <a:rPr lang="en-GB" dirty="0"/>
              <a:t>Implement a ViT object detector</a:t>
            </a:r>
          </a:p>
          <a:p>
            <a:pPr lvl="1"/>
            <a:r>
              <a:rPr lang="en-GB" dirty="0"/>
              <a:t>Deploy model to video feed </a:t>
            </a:r>
          </a:p>
          <a:p>
            <a:pPr lvl="1"/>
            <a:r>
              <a:rPr lang="en-GB" dirty="0"/>
              <a:t>Investigate model performance on video feed</a:t>
            </a:r>
          </a:p>
          <a:p>
            <a:r>
              <a:rPr lang="en-GB" dirty="0"/>
              <a:t>Stretch Goals:</a:t>
            </a:r>
          </a:p>
          <a:p>
            <a:pPr lvl="1"/>
            <a:r>
              <a:rPr lang="en-GB" dirty="0"/>
              <a:t>Implement a dynamic token sparsification module to dynamically adapt compute during inference</a:t>
            </a:r>
          </a:p>
          <a:p>
            <a:pPr lvl="1"/>
            <a:r>
              <a:rPr lang="en-GB" dirty="0"/>
              <a:t>Implement model with </a:t>
            </a:r>
            <a:r>
              <a:rPr lang="en-GB" dirty="0" err="1"/>
              <a:t>DeepSORT</a:t>
            </a:r>
            <a:r>
              <a:rPr lang="en-GB" dirty="0"/>
              <a:t> to create a DBT </a:t>
            </a:r>
          </a:p>
        </p:txBody>
      </p:sp>
    </p:spTree>
    <p:extLst>
      <p:ext uri="{BB962C8B-B14F-4D97-AF65-F5344CB8AC3E}">
        <p14:creationId xmlns:p14="http://schemas.microsoft.com/office/powerpoint/2010/main" val="228498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CFC-4A78-490B-9A28-429322A1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368051"/>
            <a:ext cx="9404723" cy="1400530"/>
          </a:xfrm>
        </p:spPr>
        <p:txBody>
          <a:bodyPr>
            <a:normAutofit/>
          </a:bodyPr>
          <a:lstStyle/>
          <a:p>
            <a:r>
              <a:rPr lang="en-GB" dirty="0"/>
              <a:t>Project Limitations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BF2177-25E9-4115-B257-54C7ECA5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778" y="1494118"/>
            <a:ext cx="10707688" cy="4437031"/>
          </a:xfrm>
        </p:spPr>
        <p:txBody>
          <a:bodyPr/>
          <a:lstStyle/>
          <a:p>
            <a:r>
              <a:rPr lang="en-US" dirty="0"/>
              <a:t>Limits</a:t>
            </a:r>
          </a:p>
          <a:p>
            <a:pPr lvl="1"/>
            <a:r>
              <a:rPr lang="en-US" dirty="0"/>
              <a:t>Transformers work best as large models </a:t>
            </a:r>
            <a:r>
              <a:rPr lang="en-US" dirty="0">
                <a:sym typeface="Wingdings" panose="05000000000000000000" pitchFamily="2" charset="2"/>
              </a:rPr>
              <a:t> large memory requirements</a:t>
            </a:r>
            <a:endParaRPr lang="en-US" dirty="0"/>
          </a:p>
          <a:p>
            <a:pPr lvl="1"/>
            <a:r>
              <a:rPr lang="en-US" dirty="0"/>
              <a:t>Transformers require a large amount of data to be trained </a:t>
            </a:r>
          </a:p>
          <a:p>
            <a:pPr lvl="1"/>
            <a:r>
              <a:rPr lang="en-US" dirty="0"/>
              <a:t>Video datasets require a large amount of memory resources </a:t>
            </a:r>
          </a:p>
          <a:p>
            <a:pPr lvl="1"/>
            <a:r>
              <a:rPr lang="en-US" dirty="0"/>
              <a:t>With accessible compute, cannot train a model from scratch</a:t>
            </a:r>
          </a:p>
          <a:p>
            <a:pPr lvl="1"/>
            <a:r>
              <a:rPr lang="en-US" dirty="0"/>
              <a:t>Cannot load and train a model on an entire video dataset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Transfer Learning: Load pre-trained transformer model (</a:t>
            </a:r>
            <a:r>
              <a:rPr lang="en-US" dirty="0" err="1"/>
              <a:t>ViTDet</a:t>
            </a:r>
            <a:r>
              <a:rPr lang="en-US" dirty="0"/>
              <a:t>) and use for new task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Reduce video loading compute requirements with </a:t>
            </a:r>
            <a:r>
              <a:rPr lang="en-US" b="1" dirty="0">
                <a:sym typeface="Wingdings" panose="05000000000000000000" pitchFamily="2" charset="2"/>
              </a:rPr>
              <a:t>sparse temporal sampling</a:t>
            </a:r>
            <a:endParaRPr lang="en-US" b="1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98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CFC-4A78-490B-9A28-429322A1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368051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Efficient Video Handling in PyTorch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FBF2177-25E9-4115-B257-54C7ECA52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1245" y="1533008"/>
                <a:ext cx="6770688" cy="4876800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Video handling in PyTorch requires custom video and label handlers</a:t>
                </a:r>
              </a:p>
              <a:p>
                <a:r>
                  <a:rPr lang="en-GB" dirty="0"/>
                  <a:t>Must also overcome the large memory requirements of videos in </a:t>
                </a:r>
                <a:r>
                  <a:rPr lang="en-GB" dirty="0" err="1"/>
                  <a:t>DataLoaders</a:t>
                </a:r>
                <a:endParaRPr lang="en-GB" dirty="0"/>
              </a:p>
              <a:p>
                <a:pPr lvl="1"/>
                <a:r>
                  <a:rPr lang="en-GB" dirty="0"/>
                  <a:t>Returns an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tensor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b="0" dirty="0"/>
                  <a:t> batche</a:t>
                </a:r>
                <a:r>
                  <a:rPr lang="en-GB" dirty="0"/>
                  <a:t>s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b="0" dirty="0"/>
                  <a:t> frames</a:t>
                </a:r>
              </a:p>
              <a:p>
                <a:endParaRPr lang="en-GB" dirty="0"/>
              </a:p>
              <a:p>
                <a:r>
                  <a:rPr lang="en-GB" dirty="0"/>
                  <a:t>Use sparse temporal sampling </a:t>
                </a:r>
              </a:p>
              <a:p>
                <a:pPr lvl="1"/>
                <a:r>
                  <a:rPr lang="en-GB" dirty="0"/>
                  <a:t>Allows representative data to be loaded, while being memory and compute efficient</a:t>
                </a:r>
              </a:p>
              <a:p>
                <a:pPr lvl="1"/>
                <a:r>
                  <a:rPr lang="en-GB" dirty="0"/>
                  <a:t>Video is divided into a number of segments </a:t>
                </a:r>
              </a:p>
              <a:p>
                <a:pPr lvl="1"/>
                <a:r>
                  <a:rPr lang="en-GB" dirty="0"/>
                  <a:t>From each segments there are a number of frames selected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FBF2177-25E9-4115-B257-54C7ECA52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1245" y="1533008"/>
                <a:ext cx="6770688" cy="4876800"/>
              </a:xfrm>
              <a:blipFill>
                <a:blip r:embed="rId4"/>
                <a:stretch>
                  <a:fillRect l="-450" t="-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test_video_gt">
            <a:hlinkClick r:id="" action="ppaction://media"/>
            <a:extLst>
              <a:ext uri="{FF2B5EF4-FFF2-40B4-BE49-F238E27FC236}">
                <a16:creationId xmlns:a16="http://schemas.microsoft.com/office/drawing/2014/main" id="{7D045D90-E46E-42AA-9F23-EE11F4088D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01933" y="1202267"/>
            <a:ext cx="4876800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261372-8CC9-48C4-83DE-F0D041DF87CC}"/>
              </a:ext>
            </a:extLst>
          </p:cNvPr>
          <p:cNvSpPr txBox="1"/>
          <p:nvPr/>
        </p:nvSpPr>
        <p:spPr>
          <a:xfrm>
            <a:off x="6925735" y="6120617"/>
            <a:ext cx="467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 2. An example of a video with sparse temporal sampling</a:t>
            </a:r>
          </a:p>
        </p:txBody>
      </p:sp>
    </p:spTree>
    <p:extLst>
      <p:ext uri="{BB962C8B-B14F-4D97-AF65-F5344CB8AC3E}">
        <p14:creationId xmlns:p14="http://schemas.microsoft.com/office/powerpoint/2010/main" val="308634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ECFC-4A78-490B-9A28-429322A1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78" y="368051"/>
            <a:ext cx="9404723" cy="1400530"/>
          </a:xfrm>
        </p:spPr>
        <p:txBody>
          <a:bodyPr>
            <a:normAutofit/>
          </a:bodyPr>
          <a:lstStyle/>
          <a:p>
            <a:r>
              <a:rPr lang="en-GB" dirty="0"/>
              <a:t>Implementation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BF2177-25E9-4115-B257-54C7ECA5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46" y="1368857"/>
            <a:ext cx="7659687" cy="5259626"/>
          </a:xfrm>
        </p:spPr>
        <p:txBody>
          <a:bodyPr>
            <a:normAutofit/>
          </a:bodyPr>
          <a:lstStyle/>
          <a:p>
            <a:r>
              <a:rPr lang="en-GB" dirty="0" err="1"/>
              <a:t>ViTDet</a:t>
            </a:r>
            <a:endParaRPr lang="en-GB" dirty="0"/>
          </a:p>
          <a:p>
            <a:pPr lvl="1"/>
            <a:r>
              <a:rPr lang="en-US" dirty="0"/>
              <a:t>An object detector that uses a ViT as a backbone </a:t>
            </a:r>
          </a:p>
          <a:p>
            <a:pPr lvl="1"/>
            <a:r>
              <a:rPr lang="en-US" dirty="0" err="1"/>
              <a:t>ViTDet</a:t>
            </a:r>
            <a:r>
              <a:rPr lang="en-US" dirty="0"/>
              <a:t> creates a pyramid network (FPN inspired), however, only uses the last feature map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‘simple feature pyramid’</a:t>
            </a:r>
          </a:p>
          <a:p>
            <a:pPr lvl="2"/>
            <a:r>
              <a:rPr lang="en-US" dirty="0"/>
              <a:t>FPNs optimize the resolution/semantic value trade-off of image sizes</a:t>
            </a:r>
          </a:p>
          <a:p>
            <a:pPr lvl="1"/>
            <a:r>
              <a:rPr lang="en-US" dirty="0"/>
              <a:t>Bounding box predictions acquired by passing resulting heads to mask-RCNN predictor</a:t>
            </a:r>
            <a:endParaRPr lang="en-GB" dirty="0"/>
          </a:p>
          <a:p>
            <a:r>
              <a:rPr lang="en-GB" dirty="0"/>
              <a:t>Set Based Matching: The Hungarian Algorithm</a:t>
            </a:r>
          </a:p>
          <a:p>
            <a:pPr lvl="1"/>
            <a:r>
              <a:rPr lang="en-GB" dirty="0"/>
              <a:t>Finds the optimal bipartite matching with the Hungarian algorithm</a:t>
            </a:r>
          </a:p>
          <a:p>
            <a:pPr lvl="1"/>
            <a:r>
              <a:rPr lang="en-GB" dirty="0"/>
              <a:t>An optimization problem that reduces the BBox loss and classification loss while matching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7377456-77FB-4B39-B050-3533ED328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9517"/>
            <a:ext cx="5915554" cy="1539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93757-D7A4-43D1-961E-647DB6B5AF45}"/>
              </a:ext>
            </a:extLst>
          </p:cNvPr>
          <p:cNvSpPr txBox="1"/>
          <p:nvPr/>
        </p:nvSpPr>
        <p:spPr>
          <a:xfrm>
            <a:off x="7763933" y="1765924"/>
            <a:ext cx="43238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5. FPN compared to </a:t>
            </a:r>
            <a:r>
              <a:rPr lang="en-GB" dirty="0" err="1"/>
              <a:t>ViTDet</a:t>
            </a:r>
            <a:r>
              <a:rPr lang="en-GB" dirty="0"/>
              <a:t> feature pyramid</a:t>
            </a:r>
          </a:p>
          <a:p>
            <a:r>
              <a:rPr lang="en-GB" sz="800" dirty="0"/>
              <a:t>Source: </a:t>
            </a:r>
            <a:r>
              <a:rPr lang="en-US" sz="800" dirty="0"/>
              <a:t>Y. Li, H. Mao, R. </a:t>
            </a:r>
            <a:r>
              <a:rPr lang="en-US" sz="800" dirty="0" err="1"/>
              <a:t>Girshick</a:t>
            </a:r>
            <a:r>
              <a:rPr lang="en-US" sz="800" dirty="0"/>
              <a:t>, and K. He, “Exploring plain vision transformer backbones for object detection. </a:t>
            </a:r>
            <a:r>
              <a:rPr lang="en-US" sz="800" dirty="0" err="1"/>
              <a:t>arxiv</a:t>
            </a:r>
            <a:r>
              <a:rPr lang="en-US" sz="800" dirty="0"/>
              <a:t> 2022,” </a:t>
            </a:r>
            <a:r>
              <a:rPr lang="en-US" sz="800" dirty="0" err="1"/>
              <a:t>arXiv</a:t>
            </a:r>
            <a:r>
              <a:rPr lang="en-US" sz="800" dirty="0"/>
              <a:t> preprint arXiv:2203.16527, 2022. 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923035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1787</TotalTime>
  <Words>1151</Words>
  <Application>Microsoft Office PowerPoint</Application>
  <PresentationFormat>Widescreen</PresentationFormat>
  <Paragraphs>116</Paragraphs>
  <Slides>12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Century Gothic</vt:lpstr>
      <vt:lpstr>Wingdings 3</vt:lpstr>
      <vt:lpstr>Ion</vt:lpstr>
      <vt:lpstr>Improving ViT Efficiency for MOT: Dynamic Tokenization</vt:lpstr>
      <vt:lpstr>Transformers</vt:lpstr>
      <vt:lpstr>Vision Transformers (ViT) </vt:lpstr>
      <vt:lpstr>Dynamic Tokenization </vt:lpstr>
      <vt:lpstr>Multiple Object Tracking (MOT)</vt:lpstr>
      <vt:lpstr>Project Aims</vt:lpstr>
      <vt:lpstr>Project Limitations</vt:lpstr>
      <vt:lpstr>Efficient Video Handling in PyTorch</vt:lpstr>
      <vt:lpstr>Implementation</vt:lpstr>
      <vt:lpstr>Training and Results</vt:lpstr>
      <vt:lpstr>Conclusion and Future Work</vt:lpstr>
      <vt:lpstr>Thank you for listening!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sanati</dc:creator>
  <cp:lastModifiedBy>benjamin sanati</cp:lastModifiedBy>
  <cp:revision>88</cp:revision>
  <dcterms:created xsi:type="dcterms:W3CDTF">2021-06-20T20:15:00Z</dcterms:created>
  <dcterms:modified xsi:type="dcterms:W3CDTF">2022-09-30T11:57:30Z</dcterms:modified>
</cp:coreProperties>
</file>